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32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  <p:sldId id="314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  <p:sldId id="326" r:id="rId59"/>
    <p:sldId id="327" r:id="rId60"/>
    <p:sldId id="257" r:id="rId61"/>
    <p:sldId id="258" r:id="rId62"/>
    <p:sldId id="259" r:id="rId63"/>
    <p:sldId id="260" r:id="rId64"/>
    <p:sldId id="261" r:id="rId65"/>
    <p:sldId id="262" r:id="rId66"/>
    <p:sldId id="263" r:id="rId67"/>
    <p:sldId id="264" r:id="rId68"/>
    <p:sldId id="265" r:id="rId69"/>
    <p:sldId id="266" r:id="rId70"/>
    <p:sldId id="267" r:id="rId71"/>
    <p:sldId id="268" r:id="rId72"/>
    <p:sldId id="269" r:id="rId7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6E265-AA61-490A-9030-6477A2CC7E27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75773-383C-4ADA-8F92-493365D9D0D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24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82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93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03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13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23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34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443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54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64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750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00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85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7955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05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160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26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36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46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56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67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77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11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87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897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08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18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28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38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49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59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69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79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21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990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003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10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20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310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41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515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61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20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82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31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92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02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12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23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33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43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53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64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4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84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41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52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62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672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6425" cy="13731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7013" cy="485933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268413"/>
            <a:ext cx="4037012" cy="485933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65A-8CC1-4764-B59A-7697050B111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7620000" cy="17494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63837-8E1B-4479-8540-DBF4991784D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3D28-AFE0-4A79-A41F-92ACC6295540}" type="datetimeFigureOut">
              <a:rPr lang="pt-BR" smtClean="0"/>
              <a:t>19/11/2013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8A36-5865-4CBE-A0C8-91A863541A4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0.gif"/><Relationship Id="rId4" Type="http://schemas.openxmlformats.org/officeDocument/2006/relationships/image" Target="../media/image7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0"/>
            <a:ext cx="7623175" cy="1752600"/>
          </a:xfrm>
        </p:spPr>
        <p:txBody>
          <a:bodyPr/>
          <a:lstStyle/>
          <a:p>
            <a:pPr eaLnBrk="1" hangingPunct="1">
              <a:buFont typeface="Times New Roman" pitchFamily="16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PT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Teoria Geral da Administração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0" y="3962400"/>
            <a:ext cx="6553200" cy="1362075"/>
          </a:xfrm>
        </p:spPr>
        <p:txBody>
          <a:bodyPr lIns="90000" tIns="46800" rIns="90000" bIns="46800">
            <a:normAutofit lnSpcReduction="10000"/>
          </a:bodyPr>
          <a:lstStyle/>
          <a:p>
            <a:pPr marL="0" indent="0" algn="l" eaLnBrk="1" hangingPunct="1">
              <a:spcBef>
                <a:spcPts val="450"/>
              </a:spcBef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800" dirty="0" smtClean="0"/>
              <a:t>Estas informacões foram  tirado dolivro:</a:t>
            </a:r>
          </a:p>
          <a:p>
            <a:pPr marL="0" indent="0" algn="l" eaLnBrk="1" hangingPunct="1">
              <a:spcBef>
                <a:spcPts val="4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800" dirty="0" smtClean="0"/>
              <a:t>Livro Básico: Idalberto </a:t>
            </a:r>
            <a:r>
              <a:rPr lang="pt-PT" sz="1800" dirty="0" smtClean="0"/>
              <a:t>Chiavenato. </a:t>
            </a:r>
          </a:p>
          <a:p>
            <a:pPr marL="0" indent="0" algn="l" eaLnBrk="1" hangingPunct="1">
              <a:spcBef>
                <a:spcPts val="4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800" i="1" dirty="0" smtClean="0"/>
              <a:t>Introdução à Teoria Geral da Administração</a:t>
            </a:r>
            <a:r>
              <a:rPr lang="pt-PT" sz="1800" dirty="0" smtClean="0"/>
              <a:t>. </a:t>
            </a:r>
          </a:p>
          <a:p>
            <a:pPr marL="0" indent="0" algn="l" eaLnBrk="1" hangingPunct="1">
              <a:spcBef>
                <a:spcPts val="45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800" dirty="0" smtClean="0"/>
              <a:t>7a. Edição, Editora Campus.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124075" y="5876925"/>
            <a:ext cx="6553200" cy="619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400" i="1">
                <a:solidFill>
                  <a:srgbClr val="000000"/>
                </a:solidFill>
                <a:latin typeface="Book Antiqua" pitchFamily="18" charset="0"/>
              </a:rPr>
              <a:t>Prof. Ercio Florentino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3.3.2 Fadiga Humana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5111750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Durante os estudos (estatísticos, e não fisiológicos) dos movimentos, identificou-se os efeitos negativos da fadiga sobre a produção: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Diminuição da produção,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Queda na qualidade do trabalho,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Perda de tempo,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Doenças e acidentes.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Era necessário reduzir a fadiga, sendo criados os princípios de economia de movimentos: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Uso do corpo,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Arranjo do material,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Desempenho das ferramentas e máquinas.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779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3.3.3 Divisão do trabalho e especialização do operário</a:t>
            </a: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646612"/>
          </a:xfrm>
        </p:spPr>
        <p:txBody>
          <a:bodyPr>
            <a:normAutofit fontScale="85000"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Decorrência do estudo dos tempos e movimentos.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Com a racionalização do trabalho e padronização dos tempos e movimentos, o trabalho foi dividido em tarefas específicas atribuídas a determinados operários. 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Idéia básica de que a eficiência aumenta com a especialização.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Cada operário passou a se especializar na execução de sua tarefa. </a:t>
            </a:r>
          </a:p>
        </p:txBody>
      </p:sp>
      <p:pic>
        <p:nvPicPr>
          <p:cNvPr id="409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5445125"/>
            <a:ext cx="1503362" cy="1203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096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40300" y="5516563"/>
            <a:ext cx="1077913" cy="1157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096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688" y="5300663"/>
            <a:ext cx="1501775" cy="155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3.3.4 Desenho de cargos e tarefas 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Foi na Administração Científica a primeira tentativa de se desenhar cargos e tarefas. 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Tarefa é a menor unidade da divisão do trabalho.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Ao simplificar as tarefas, tinha-se como base a idéia de que os operários deveriam apenas realizá-las e não pensar ou decidir.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3.3.5 Incentivos salariais e premiação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268413"/>
            <a:ext cx="7210425" cy="4989512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Durante os estudos de Taylor, verificou-se que os operários perceberam que seus salários seriam os mesmos, independentes de sua produtividade.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Deste modo, foi necessário criar um plano que fizesse com que os operários trabalhassem dentro do tempo padrão estipulado para suas tarefas.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Foi substituída a remuneração baseada no tempo de trabalho pela remuneração baseada na produção.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Foi também criada a premiação para os operários que produzissem além do tempo de trabalho.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Com esta política, Taylor buscava agradar tanto aos empresários quanto aos operários.</a:t>
            </a:r>
          </a:p>
        </p:txBody>
      </p:sp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3650" y="4899025"/>
            <a:ext cx="1323975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3.3.6 Homo Economicus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base para a política de incentivos salariais é o conceito do homem econômico.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“Toda pessoa é concebida como influenciada exclusivamente por recompensas salariais, econômicas e materiais.”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Assim, as recompensas salariais influenciam nos esforços do trabalho.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3.3.7 Condições Ambientais de Trabalho</a:t>
            </a: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Administração Científica verificou que a eficiência depende, além da racionalização do trabalho, das condições de trabalho.</a:t>
            </a:r>
          </a:p>
          <a:p>
            <a:pPr marL="339725" indent="-339725" eaLnBrk="1" hangingPunct="1">
              <a:lnSpc>
                <a:spcPct val="90000"/>
              </a:lnSpc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‘conforto e produtividade andam de mãos dadas’</a:t>
            </a:r>
          </a:p>
          <a:p>
            <a:pPr marL="339725" indent="-339725" eaLnBrk="1" hangingPunct="1">
              <a:lnSpc>
                <a:spcPct val="90000"/>
              </a:lnSpc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Conforto do operário e melhoria do ambiente físico são valorizados para a melhoria da eficiência, e não por merecimento.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Adequação de instrumentos e ferramentas,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Arranjo físico das máquinas,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Ventilação, iluminação, ruídos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3.3.8 Padronização</a:t>
            </a: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racionalização do trabalho se preocupou também  com a padronização dos métodos de trabalho e padronização das máquinas e ferramentas.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padronização reduz a variabilidade do processo produtivo.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Junto com a especialização do operário, a padronização também foi responsável pelo conceito da linha de montagem.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3.3.9 Supervisão funcional</a:t>
            </a: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Mesmo com a racionalização do trabalho, a supervisão era necessária para Taylor por este acreditar: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na vadiagem dos operários,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capacidade de pensar dos operários.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Era necessário existir um supervisor para cada área de especialização do operário.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Crítica: um operário possuir mais de um supervisor.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18413" y="4238625"/>
            <a:ext cx="1163637" cy="1827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779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3.4 Apreciação crítica à Administração Científica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4789487"/>
          </a:xfrm>
        </p:spPr>
        <p:txBody>
          <a:bodyPr>
            <a:normAutofit lnSpcReduction="10000"/>
          </a:bodyPr>
          <a:lstStyle/>
          <a:p>
            <a:pPr marL="568325" indent="-568325" eaLnBrk="1" hangingPunct="1"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As principais críticas à Administração Científica são: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Mecanicismo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Superespecialização do operário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Visão microscópica do homem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Ausência de comprovação científica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Limitação do campo de aplicação</a:t>
            </a:r>
          </a:p>
          <a:p>
            <a:pPr marL="568325" indent="-568325" eaLnBrk="1" hangingPunct="1"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mtClean="0"/>
              <a:t>Abordagens prescritiva e normativa e de sistema fechado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779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3.4.1 Mecanicismo da Administração Científica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Administração Científica: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restringiu-se às tarefas a serem executadas,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enfatizava a eficiência da produção, a redução de desperdício,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deu pouca importância ao elemento humano,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operários como instrumentos passivos, sem iniciativa,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suposição do homo economicus, sem considerar aspectos motivacionais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desumanização do trabalho industrial,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Teoria da máquina.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3.1 Abordagem Clássica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origem da Abordagem Clássica se dá nas decorrências da Revolução Industrial.</a:t>
            </a:r>
          </a:p>
          <a:p>
            <a:pPr marL="339725" indent="-339725" eaLnBrk="1" hangingPunct="1">
              <a:spcBef>
                <a:spcPts val="225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900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Dois fatos são os mais importantes:</a:t>
            </a:r>
          </a:p>
          <a:p>
            <a:pPr marL="339725" indent="-339725" eaLnBrk="1" hangingPunct="1">
              <a:spcBef>
                <a:spcPts val="225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900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 crescimento acelerado e desorganizado das empresas</a:t>
            </a:r>
          </a:p>
          <a:p>
            <a:pPr marL="1019175" lvl="2" indent="-347663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devido ao aumento produtivo causado pelas tecnologias aplicadas à produção.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necessidade de aumentar a eficiência e a competência das organizações</a:t>
            </a:r>
          </a:p>
          <a:p>
            <a:pPr marL="1019175" lvl="2" indent="-347663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ruptura do processo artesanal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3.4.2 Superespecialização do operário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Fatores foram vistos como violadores da dignidade humana: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especialização do trabalho, não permitindo o aprendizado do todo,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atribuição de tarefas simples, fazendo com que o operário tivesse movimentos repetitivos.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3.4.3 Visão microscópica do homem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Administração Científica individualiza cada operário em termos de suas relações com as máquinas e não com outros operários.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Os operários eram vistos como acessórios das máquinas.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Ignora o aspecto social humano.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Concepção negativista do homem: preguiça e ineficiência.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25253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3.4.4 Ausência de comprovação científica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Administração Científica pretende criar uma ciência sem a comprovar cientificamente seus princípios.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Baseia-se nos estudos de tempos e movimentos que analisam o ‘como’ e não o ‘porquê’ da ação dos operários.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176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3.4.5 Limitação do campo de aplicação</a:t>
            </a: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Administração Científica retringiu-se aos problemas do ‘chão de fábrica’, aos operários e seus supervisores.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considerou as demais áreas da organização, como finanças, comercial, nem as demais funções administrativas.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77912"/>
          </a:xfrm>
        </p:spPr>
        <p:txBody>
          <a:bodyPr/>
          <a:lstStyle/>
          <a:p>
            <a:pPr eaLnBrk="1" hangingPunct="1">
              <a:lnSpc>
                <a:spcPct val="8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3.4.6 Abordagens prescritiva e normativa e de sistema fechado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4789487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Abordagem prescritiva e normativa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Preocupação em prescrever normas que devem ser aplicadas em todas as circunstâncias.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Receitas antecipadas, soluções ‘enlatadas’.</a:t>
            </a:r>
          </a:p>
          <a:p>
            <a:pPr marL="339725" indent="-339725" eaLnBrk="1" hangingPunct="1"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Abordagem de sistema fechado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Visualiza a organização como se esta não estivesse inserida em um ambiente.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considera possíveis influências externas que a empresa possa receber.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3.5 Pioneirismo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Apesar das críticas, a Administração Científica foi pioneira no estudo da ‘nova estrutura’ organizacional (não artesã).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É a partir desta Escola que se inicia a luta pela produtividade e se inicia os estudos da administração.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Taylor teve forte influência na vida do século XX, dado seu pioneirismo.</a:t>
            </a:r>
          </a:p>
        </p:txBody>
      </p:sp>
      <p:sp>
        <p:nvSpPr>
          <p:cNvPr id="54276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5949950"/>
            <a:ext cx="504825" cy="431800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0"/>
            <a:ext cx="7623175" cy="1752600"/>
          </a:xfrm>
        </p:spPr>
        <p:txBody>
          <a:bodyPr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0" y="3962400"/>
            <a:ext cx="6553200" cy="1752600"/>
          </a:xfrm>
        </p:spPr>
        <p:txBody>
          <a:bodyPr lIns="90000" tIns="46800" rIns="90000" bIns="46800"/>
          <a:lstStyle/>
          <a:p>
            <a:pPr marL="0" indent="0" algn="ctr" eaLnBrk="1" hangingPunct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Adendo à matéria</a:t>
            </a:r>
          </a:p>
        </p:txBody>
      </p:sp>
      <p:sp>
        <p:nvSpPr>
          <p:cNvPr id="55300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92825"/>
            <a:ext cx="504825" cy="431800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</a:t>
            </a: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5770563" cy="4862512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Assim como o nome de Taylor está associado à administração científica, o nome de Henry Ford (1863-1947) está associado à linha de  montagem móvel.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Diz-se que o ‘Taylorismo’ formou uma parceria com a expansão industrial e com a outra inovação revolucionária: </a:t>
            </a:r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linha de montagem de Ford.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Ford não inventou a linha de montagem, ele foi responsável por inovações.</a:t>
            </a:r>
          </a:p>
        </p:txBody>
      </p:sp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1484313"/>
            <a:ext cx="2049462" cy="2449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 e o modelo T</a:t>
            </a:r>
          </a:p>
        </p:txBody>
      </p:sp>
      <p:pic>
        <p:nvPicPr>
          <p:cNvPr id="573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341438"/>
            <a:ext cx="3821112" cy="3105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2924175"/>
            <a:ext cx="4495800" cy="305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 e a linha de montagem</a:t>
            </a: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002588" cy="4862512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No início, a Ford trabalhava de modo artesanal (1908)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Trabalhador especializado em sua função, mas tinha que ‘correr’ a fábrica para buscar as peças no estoque e trazer ao seu posto de trabalho.</a:t>
            </a:r>
          </a:p>
          <a:p>
            <a:pPr marL="339725" indent="-339725" eaLnBrk="1" hangingPunct="1"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Ford fez com que as peças fossem entregues em cada posto de trabalho.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Tempo de conclusão do trabalho notadamente diminuido.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3.1 Abordagem Clássica</a:t>
            </a:r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2700338" y="1412875"/>
            <a:ext cx="3457575" cy="576263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/>
              <a:t>Abordagem Clássica</a:t>
            </a: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973138" y="1989138"/>
            <a:ext cx="1727200" cy="647700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Administração Científica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6083300" y="1989138"/>
            <a:ext cx="1727200" cy="647700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Teoria Clássica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044575" y="2636838"/>
            <a:ext cx="1008063" cy="360362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/>
              <a:t>Taylor</a:t>
            </a:r>
          </a:p>
        </p:txBody>
      </p:sp>
      <p:sp>
        <p:nvSpPr>
          <p:cNvPr id="32775" name="Rectangle 6"/>
          <p:cNvSpPr>
            <a:spLocks noChangeArrowheads="1"/>
          </p:cNvSpPr>
          <p:nvPr/>
        </p:nvSpPr>
        <p:spPr bwMode="auto">
          <a:xfrm>
            <a:off x="6442075" y="2636838"/>
            <a:ext cx="1008063" cy="360362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/>
              <a:t>Fayol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395288" y="2997200"/>
            <a:ext cx="2736850" cy="2309813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ênfase nas tarefas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aumento produtividade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métodos de trabalho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divisão do trabalho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abordagem de baixo para cima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5434013" y="3006725"/>
            <a:ext cx="3241675" cy="244157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ênfase na estrutura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aumento eficiência da empresa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atenção para os elementos da Administração</a:t>
            </a:r>
          </a:p>
          <a:p>
            <a:pPr algn="ctr">
              <a:spcBef>
                <a:spcPts val="1125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abordagem do todo para as partes</a:t>
            </a:r>
          </a:p>
        </p:txBody>
      </p:sp>
      <p:sp>
        <p:nvSpPr>
          <p:cNvPr id="31754" name="Rectangle 9"/>
          <p:cNvSpPr>
            <a:spLocks noChangeArrowheads="1"/>
          </p:cNvSpPr>
          <p:nvPr/>
        </p:nvSpPr>
        <p:spPr bwMode="auto">
          <a:xfrm>
            <a:off x="250825" y="1125538"/>
            <a:ext cx="8642350" cy="496728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1755" name="AutoShape 10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26400" y="2708275"/>
            <a:ext cx="647700" cy="288925"/>
          </a:xfrm>
          <a:prstGeom prst="actionButtonForwardNex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80" name="Rectangle 11"/>
          <p:cNvSpPr>
            <a:spLocks noChangeArrowheads="1"/>
          </p:cNvSpPr>
          <p:nvPr/>
        </p:nvSpPr>
        <p:spPr bwMode="auto">
          <a:xfrm>
            <a:off x="3708400" y="2708275"/>
            <a:ext cx="1008063" cy="360363"/>
          </a:xfrm>
          <a:prstGeom prst="rect">
            <a:avLst/>
          </a:prstGeom>
          <a:solidFill>
            <a:srgbClr val="FFCC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/>
              <a:t>Ford</a:t>
            </a:r>
          </a:p>
        </p:txBody>
      </p:sp>
      <p:sp>
        <p:nvSpPr>
          <p:cNvPr id="32781" name="AutoShape 1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924300" y="3068638"/>
            <a:ext cx="647700" cy="288925"/>
          </a:xfrm>
          <a:prstGeom prst="actionButtonForwardNext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2782" name="Text Box 13"/>
          <p:cNvSpPr txBox="1">
            <a:spLocks noChangeArrowheads="1"/>
          </p:cNvSpPr>
          <p:nvPr/>
        </p:nvSpPr>
        <p:spPr bwMode="auto">
          <a:xfrm>
            <a:off x="3419475" y="3357563"/>
            <a:ext cx="1800225" cy="2547937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1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 especialização do trabalhador</a:t>
            </a:r>
          </a:p>
          <a:p>
            <a:pPr algn="ctr">
              <a:spcBef>
                <a:spcPts val="1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 produção em massa</a:t>
            </a:r>
          </a:p>
          <a:p>
            <a:pPr algn="ctr">
              <a:spcBef>
                <a:spcPts val="1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 linha de montagem</a:t>
            </a:r>
          </a:p>
          <a:p>
            <a:pPr algn="ctr">
              <a:spcBef>
                <a:spcPts val="1000"/>
              </a:spcBef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 carga trabalho</a:t>
            </a:r>
          </a:p>
          <a:p>
            <a:pPr algn="ctr"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2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27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27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27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7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  <p:bldP spid="32772" grpId="0" animBg="1"/>
      <p:bldP spid="32773" grpId="0" animBg="1"/>
      <p:bldP spid="32774" grpId="0" animBg="1"/>
      <p:bldP spid="32775" grpId="0" animBg="1"/>
      <p:bldP spid="32780" grpId="0" animBg="1"/>
      <p:bldP spid="3278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 e a linha de montagem</a:t>
            </a: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19238"/>
            <a:ext cx="8218488" cy="4862512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Operário, após acabar seu serviço em um carro, tinha que andar até o próximo.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movimentação consumia tempo e desgaste do operário.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Implantação da linha de montagem móvel (1914)</a:t>
            </a:r>
          </a:p>
        </p:txBody>
      </p:sp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2675" y="3489325"/>
            <a:ext cx="2657475" cy="281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Henry Ford e suas inovações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linha de montagem móvel trazia como benefícios: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Maior velocidade da produção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Melhor qualidade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Diminuição dos custos de estoque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Maior fabricação, menor preço do produto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Manual do produto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Adotou carga de trabalho de 8 horas/dia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Duplicou os salários (aumenta o mercado consumidor, inclusive de seus produtos)</a:t>
            </a:r>
          </a:p>
          <a:p>
            <a:pPr marL="339725" indent="-339725" eaLnBrk="1" hangingPunct="1"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Sua empresa tornou-se padrão.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Próxima aula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Idalberto Chiavenato</a:t>
            </a:r>
          </a:p>
          <a:p>
            <a:pPr eaLnBrk="1" hangingPunct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Introdução à Teoria Geral da Administração</a:t>
            </a:r>
          </a:p>
          <a:p>
            <a:pPr eaLnBrk="1" hangingPunct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Capítulo 4 ‘ Teoria Clássica d aAdministração’</a:t>
            </a:r>
          </a:p>
          <a:p>
            <a:pPr eaLnBrk="1" hangingPunct="1"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Páginas 79 à 95.</a:t>
            </a:r>
          </a:p>
        </p:txBody>
      </p:sp>
      <p:sp>
        <p:nvSpPr>
          <p:cNvPr id="61444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43888" y="6237288"/>
            <a:ext cx="504825" cy="431800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0"/>
            <a:ext cx="7623175" cy="1752600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 Teoria Clássica da Administração</a:t>
            </a:r>
            <a:br>
              <a:rPr lang="pt-PT" smtClean="0"/>
            </a:br>
            <a:r>
              <a:rPr lang="pt-PT" smtClean="0"/>
              <a:t>Organizando a empresa </a:t>
            </a: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0" y="3962400"/>
            <a:ext cx="6553200" cy="1752600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Leitura: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Idalberto Chiavenato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Capítulo 4 - ‘Teoria Clássica da Administração’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Páginas 79 à 95</a:t>
            </a:r>
          </a:p>
        </p:txBody>
      </p:sp>
      <p:sp>
        <p:nvSpPr>
          <p:cNvPr id="6246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92825"/>
            <a:ext cx="504825" cy="431800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4.1 Abordagem Clássica</a:t>
            </a: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fontScale="92500"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Teoria Clássica da Administração, junto com a Administração Científica, forma a chamada Abordagem Clássica, decorrente das inovações da Revolução Industrial.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Enquanto a Administração Científica de Taylor focava a produtividade através do operário, a Teoria Clássica da Administração de Fayol, focava a eficiência através da estrutura organizacional.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6302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4.2 Teoria Clássica da Administração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981075"/>
            <a:ext cx="6265863" cy="5876925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200" smtClean="0"/>
              <a:t>Iniciada pelo engenheiro francês Henri Fayol (1841-1925).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200" smtClean="0"/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200" smtClean="0"/>
              <a:t>Foi o primeiro a dar atenção aos elementos da administração.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200" smtClean="0"/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200" b="1" smtClean="0"/>
              <a:t>Fayol buscava um ensino organizado  da Administração para formar administradores. 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200" b="1" smtClean="0"/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200" smtClean="0"/>
              <a:t>A Teoria Clássica descreve a organização com base em sua estrutura. 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200" smtClean="0"/>
          </a:p>
          <a:p>
            <a:pPr marL="339725" indent="-339725" eaLnBrk="1" hangingPunct="1">
              <a:lnSpc>
                <a:spcPct val="90000"/>
              </a:lnSpc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Recebe influência das estruturas rígidas e hierarquizadas da Igreja Católica e da Organização Militar.</a:t>
            </a:r>
          </a:p>
        </p:txBody>
      </p:sp>
      <p:pic>
        <p:nvPicPr>
          <p:cNvPr id="655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0538" y="1198563"/>
            <a:ext cx="2065337" cy="295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5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5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5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25253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4.3 As funções da Organização e o conceito de Administração</a:t>
            </a: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229600" cy="4789487"/>
          </a:xfrm>
        </p:spPr>
        <p:txBody>
          <a:bodyPr>
            <a:normAutofit fontScale="92500"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Na Teoria Clássica, o conceito de divisão do trabalho não se preocupava com a fragmentação do trabalho do operário, mas sim com a divisão dos órgãos que compõem a organização.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organização deve ser dividida em departamentos, cada qual representando uma função organizacional. 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Para Fayol, a organização tem seis funções básicas a serem exercidas, ou sejam:</a:t>
            </a:r>
          </a:p>
        </p:txBody>
      </p:sp>
      <p:pic>
        <p:nvPicPr>
          <p:cNvPr id="655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4724400"/>
            <a:ext cx="1819275" cy="180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25253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4.3 As funções da Organização e o conceito de Administração</a:t>
            </a:r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3671888" y="1916113"/>
            <a:ext cx="1800225" cy="720725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>
                <a:solidFill>
                  <a:srgbClr val="FF3300"/>
                </a:solidFill>
              </a:rPr>
              <a:t>Empresa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4645025" y="4002088"/>
            <a:ext cx="1439863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Funções financeiras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132138" y="4003675"/>
            <a:ext cx="1439862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Funções comerciais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547813" y="4003675"/>
            <a:ext cx="1439862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Funções técnicas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156325" y="4003675"/>
            <a:ext cx="1439863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Funções contábeis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7669213" y="4002088"/>
            <a:ext cx="1439862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Funções de segurança</a:t>
            </a:r>
          </a:p>
        </p:txBody>
      </p:sp>
      <p:sp>
        <p:nvSpPr>
          <p:cNvPr id="66569" name="Line 8"/>
          <p:cNvSpPr>
            <a:spLocks noChangeShapeType="1"/>
          </p:cNvSpPr>
          <p:nvPr/>
        </p:nvSpPr>
        <p:spPr bwMode="auto">
          <a:xfrm flipV="1">
            <a:off x="684213" y="3495675"/>
            <a:ext cx="7704137" cy="95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70" name="Line 9"/>
          <p:cNvSpPr>
            <a:spLocks noChangeShapeType="1"/>
          </p:cNvSpPr>
          <p:nvPr/>
        </p:nvSpPr>
        <p:spPr bwMode="auto">
          <a:xfrm>
            <a:off x="4500563" y="2636838"/>
            <a:ext cx="1587" cy="8651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71" name="Line 10"/>
          <p:cNvSpPr>
            <a:spLocks noChangeShapeType="1"/>
          </p:cNvSpPr>
          <p:nvPr/>
        </p:nvSpPr>
        <p:spPr bwMode="auto">
          <a:xfrm>
            <a:off x="2268538" y="3498850"/>
            <a:ext cx="1587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72" name="Line 11"/>
          <p:cNvSpPr>
            <a:spLocks noChangeShapeType="1"/>
          </p:cNvSpPr>
          <p:nvPr/>
        </p:nvSpPr>
        <p:spPr bwMode="auto">
          <a:xfrm>
            <a:off x="3851275" y="3498850"/>
            <a:ext cx="1588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73" name="Line 12"/>
          <p:cNvSpPr>
            <a:spLocks noChangeShapeType="1"/>
          </p:cNvSpPr>
          <p:nvPr/>
        </p:nvSpPr>
        <p:spPr bwMode="auto">
          <a:xfrm>
            <a:off x="6804025" y="3498850"/>
            <a:ext cx="1588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74" name="Line 13"/>
          <p:cNvSpPr>
            <a:spLocks noChangeShapeType="1"/>
          </p:cNvSpPr>
          <p:nvPr/>
        </p:nvSpPr>
        <p:spPr bwMode="auto">
          <a:xfrm>
            <a:off x="8388350" y="3498850"/>
            <a:ext cx="1588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9646" name="AutoShape 14"/>
          <p:cNvSpPr>
            <a:spLocks/>
          </p:cNvSpPr>
          <p:nvPr/>
        </p:nvSpPr>
        <p:spPr bwMode="auto">
          <a:xfrm>
            <a:off x="468313" y="4899025"/>
            <a:ext cx="1219200" cy="1266825"/>
          </a:xfrm>
          <a:prstGeom prst="accentCallout2">
            <a:avLst>
              <a:gd name="adj1" fmla="val 9023"/>
              <a:gd name="adj2" fmla="val -6250"/>
              <a:gd name="adj3" fmla="val 9023"/>
              <a:gd name="adj4" fmla="val -27472"/>
              <a:gd name="adj5" fmla="val -14287"/>
              <a:gd name="adj6" fmla="val -31773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Prever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Organizar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Comandar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Coordenar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Controlar 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0" y="4725988"/>
            <a:ext cx="1547813" cy="1700212"/>
          </a:xfrm>
          <a:prstGeom prst="rect">
            <a:avLst/>
          </a:prstGeom>
          <a:noFill/>
          <a:ln w="1908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69648" name="Picture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2713" y="4941888"/>
            <a:ext cx="846137" cy="86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9649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79588" y="5027613"/>
            <a:ext cx="1063625" cy="850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9650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5388" y="5021263"/>
            <a:ext cx="790575" cy="773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9651" name="Picture 1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4713" y="4999038"/>
            <a:ext cx="941387" cy="895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9652" name="Picture 2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85113" y="5013325"/>
            <a:ext cx="1079500" cy="809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0" y="4005263"/>
            <a:ext cx="1439863" cy="720725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1600">
                <a:solidFill>
                  <a:srgbClr val="000000"/>
                </a:solidFill>
              </a:rPr>
              <a:t>Funções administrativas</a:t>
            </a:r>
          </a:p>
        </p:txBody>
      </p:sp>
      <p:sp>
        <p:nvSpPr>
          <p:cNvPr id="66583" name="Line 22"/>
          <p:cNvSpPr>
            <a:spLocks noChangeShapeType="1"/>
          </p:cNvSpPr>
          <p:nvPr/>
        </p:nvSpPr>
        <p:spPr bwMode="auto">
          <a:xfrm>
            <a:off x="684213" y="3502025"/>
            <a:ext cx="1587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66584" name="Line 23"/>
          <p:cNvSpPr>
            <a:spLocks noChangeShapeType="1"/>
          </p:cNvSpPr>
          <p:nvPr/>
        </p:nvSpPr>
        <p:spPr bwMode="auto">
          <a:xfrm>
            <a:off x="5292725" y="3502025"/>
            <a:ext cx="1588" cy="504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69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6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6" dur="1000"/>
                                        <p:tgtEl>
                                          <p:spTgt spid="6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69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1" dur="10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8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69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3" dur="10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69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50" dur="1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3" dur="10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69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55" dur="10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-1"/>
                                          </p:val>
                                        </p:tav>
                                        <p:tav tm="100000">
                                          <p:val>
                                            <p:strVal val="0.94999998807907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6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6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8" dur="1000"/>
                                        <p:tgtEl>
                                          <p:spTgt spid="6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3" dur="2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6" dur="20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4.4 Princípios da Administração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719138"/>
          </a:xfrm>
        </p:spPr>
        <p:txBody>
          <a:bodyPr/>
          <a:lstStyle/>
          <a:p>
            <a:pPr marL="568325" indent="-568325" eaLnBrk="1" hangingPunct="1">
              <a:spcBef>
                <a:spcPts val="5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2200" smtClean="0"/>
              <a:t>Para Fayol, as leis ou pricípios da Administração são:</a:t>
            </a:r>
          </a:p>
        </p:txBody>
      </p:sp>
      <p:sp>
        <p:nvSpPr>
          <p:cNvPr id="68612" name="Rectangle 3"/>
          <p:cNvSpPr>
            <a:spLocks noChangeArrowheads="1"/>
          </p:cNvSpPr>
          <p:nvPr/>
        </p:nvSpPr>
        <p:spPr bwMode="auto">
          <a:xfrm>
            <a:off x="461963" y="1917700"/>
            <a:ext cx="3822700" cy="403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Divisão do trabalho</a:t>
            </a:r>
          </a:p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Autoridade (de linha) e responsabilidade</a:t>
            </a:r>
          </a:p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Disciplina</a:t>
            </a:r>
          </a:p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Unidade de comando</a:t>
            </a:r>
          </a:p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Unidade de direção</a:t>
            </a:r>
          </a:p>
          <a:p>
            <a:pPr marL="271463" indent="-271463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Subordinação dos interesses individuais aos gerais</a:t>
            </a:r>
          </a:p>
        </p:txBody>
      </p:sp>
      <p:sp>
        <p:nvSpPr>
          <p:cNvPr id="68613" name="Rectangle 4"/>
          <p:cNvSpPr>
            <a:spLocks noChangeArrowheads="1"/>
          </p:cNvSpPr>
          <p:nvPr/>
        </p:nvSpPr>
        <p:spPr bwMode="auto">
          <a:xfrm>
            <a:off x="4710113" y="1917700"/>
            <a:ext cx="3822700" cy="4032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Remuneração do pessoal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Centralização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Cadeia escalar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Ordem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Equidade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Estabilidade do pessoal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Iniciativa </a:t>
            </a:r>
          </a:p>
          <a:p>
            <a:pPr marL="361950" indent="-361950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361950" algn="l"/>
                <a:tab pos="809625" algn="l"/>
                <a:tab pos="1258888" algn="l"/>
                <a:tab pos="1708150" algn="l"/>
                <a:tab pos="2157413" algn="l"/>
                <a:tab pos="2606675" algn="l"/>
                <a:tab pos="3055938" algn="l"/>
                <a:tab pos="3505200" algn="l"/>
                <a:tab pos="3954463" algn="l"/>
                <a:tab pos="4403725" algn="l"/>
                <a:tab pos="4852988" algn="l"/>
                <a:tab pos="5302250" algn="l"/>
                <a:tab pos="5751513" algn="l"/>
                <a:tab pos="6200775" algn="l"/>
                <a:tab pos="6650038" algn="l"/>
                <a:tab pos="7099300" algn="l"/>
                <a:tab pos="7548563" algn="l"/>
                <a:tab pos="7997825" algn="l"/>
                <a:tab pos="8447088" algn="l"/>
                <a:tab pos="8896350" algn="l"/>
                <a:tab pos="9345613" algn="l"/>
              </a:tabLst>
            </a:pPr>
            <a:r>
              <a:rPr lang="pt-PT" sz="2000">
                <a:solidFill>
                  <a:srgbClr val="000000"/>
                </a:solidFill>
                <a:latin typeface="Book Antiqua" pitchFamily="18" charset="0"/>
              </a:rPr>
              <a:t>Espírito de equipe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8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6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6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6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86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86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8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8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8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8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8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8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8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4.5 A Organização Linear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31900"/>
            <a:ext cx="8229600" cy="5149850"/>
          </a:xfrm>
        </p:spPr>
        <p:txBody>
          <a:bodyPr/>
          <a:lstStyle/>
          <a:p>
            <a:pPr marL="339725" indent="-339725" eaLnBrk="1" hangingPunct="1">
              <a:lnSpc>
                <a:spcPct val="8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Para Fayol, a estrutura da organização deveria ser linear, isto é, com supervisão linear.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Esta estrutura prevê um organograma na forma piramidal, hierarquizada, presumindo:</a:t>
            </a:r>
          </a:p>
          <a:p>
            <a:pPr marL="666750" lvl="1" indent="-325438" eaLnBrk="1" hangingPunct="1">
              <a:lnSpc>
                <a:spcPct val="8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unidade de comando,</a:t>
            </a:r>
          </a:p>
          <a:p>
            <a:pPr marL="666750" lvl="1" indent="-325438" eaLnBrk="1" hangingPunct="1">
              <a:lnSpc>
                <a:spcPct val="8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unidade de direção,</a:t>
            </a:r>
          </a:p>
          <a:p>
            <a:pPr marL="666750" lvl="1" indent="-325438" eaLnBrk="1" hangingPunct="1">
              <a:lnSpc>
                <a:spcPct val="8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centralização da autoridade</a:t>
            </a:r>
          </a:p>
          <a:p>
            <a:pPr marL="666750" lvl="1" indent="-325438" eaLnBrk="1" hangingPunct="1">
              <a:lnSpc>
                <a:spcPct val="8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cadeia escalar.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Neste ponto, a Teoria Clássica diverge da Administração Científica, posto que esta sugere uma supervisão funcional, contrariando a unidade de comando.</a:t>
            </a:r>
          </a:p>
          <a:p>
            <a:pPr marL="339725" indent="-339725" eaLnBrk="1" hangingPunct="1">
              <a:lnSpc>
                <a:spcPct val="8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Para a Teoria Clássica, deveria haver os órgãos de staff, ou de assessoria, que fornecem aos órgãos de linha conselhos e recomendações, através da análise do trabalho.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3.2 Administração Científica</a:t>
            </a: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5843588" cy="4870450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Origem nome: aplicação de métodos da ciência (observação e mensuração) aos problemas encontrados. 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Iniciada pelo engenheiro americano Frederick Winslow TAYLOR (1856 – 1915).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Administração e a organização devem ser tratadas cientificamente e não empiricamente. 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Planejamento no lugar de improvisação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Ciência no lugar do empirismo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Atribui-se dois períodos aos pensamentos de Taylor, ou sejam:</a:t>
            </a: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2725" y="1196975"/>
            <a:ext cx="1897063" cy="3816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37477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4.6 Apreciação crítica à Teoria Clássica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3950"/>
            <a:ext cx="8229600" cy="5329238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Abordagem simplificada da organização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considera elementos psicológicos e sociais,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 considera interação entre pessoas e grupos.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Ausência de trabalhos experimentais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Sem regularidade nos princípios estabelecidos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Teoria da máquina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Estrutura rígida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Abordagens precritiva e normativa e de sistema fechado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Precrição de normas para aplicação geral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considera influências externas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4.7 Aplicação Atual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Apesar de suas críticas, muitos dos princípios desenhados pela Escola da Teoria Clássica são ainda hoje aplicados, apesar de terem sofrido alguma alteração.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Funções das organizações,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Conceito de administração,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Uso da hierarquia e desenho de seus papéis: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Autoridade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Unidade de comando e direção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Cadeia escalar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Disciplina.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Próxima aula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862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Idalberto Chiavenato</a:t>
            </a:r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i="1" smtClean="0"/>
              <a:t>Introdução à Teoria Geral da Administração</a:t>
            </a:r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 smtClean="0"/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Capítulo 5 ‘ Teoria das Relações Humanas’</a:t>
            </a:r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Páginas 98 à 113.</a:t>
            </a:r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 smtClean="0"/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Capítulo 6 ‘Decorrência da Teoria das Relações Humanas’.</a:t>
            </a:r>
          </a:p>
          <a:p>
            <a:pPr eaLnBrk="1" hangingPunct="1">
              <a:lnSpc>
                <a:spcPct val="90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Páginas 115 à 145.</a:t>
            </a:r>
          </a:p>
        </p:txBody>
      </p:sp>
      <p:sp>
        <p:nvSpPr>
          <p:cNvPr id="71684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03237" cy="504825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0" y="1524000"/>
            <a:ext cx="7623175" cy="17526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 Teoria das Relações Humanas</a:t>
            </a:r>
            <a:br>
              <a:rPr lang="pt-PT" smtClean="0"/>
            </a:br>
            <a:r>
              <a:rPr lang="pt-PT" smtClean="0"/>
              <a:t>Humanizando a empresa 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981200" y="3962400"/>
            <a:ext cx="6553200" cy="1752600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Leitura: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Idalberto Chiavenato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Capítulo 5 - ‘Teoria das Relações Humanas’</a:t>
            </a:r>
          </a:p>
          <a:p>
            <a:pPr marL="0" indent="0" algn="ctr" eaLnBrk="1" hangingPunct="1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2000" smtClean="0"/>
              <a:t>Páginas 98 à 113</a:t>
            </a:r>
          </a:p>
        </p:txBody>
      </p:sp>
      <p:sp>
        <p:nvSpPr>
          <p:cNvPr id="72708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316913" y="6092825"/>
            <a:ext cx="503237" cy="504825"/>
          </a:xfrm>
          <a:prstGeom prst="actionButtonHome">
            <a:avLst/>
          </a:prstGeom>
          <a:solidFill>
            <a:srgbClr val="80808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035050"/>
          </a:xfrm>
        </p:spPr>
        <p:txBody>
          <a:bodyPr anchor="ctr"/>
          <a:lstStyle/>
          <a:p>
            <a:pPr eaLnBrk="1" hangingPunct="1"/>
            <a:r>
              <a:rPr lang="pt-BR" sz="1800" smtClean="0"/>
              <a:t>COMPARAÇÃO ENTRE A TEORIA CLÁSSICA E TEORIA DAS RELAÇÕES HUMANAS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4043363" cy="4862512"/>
          </a:xfrm>
          <a:solidFill>
            <a:srgbClr val="DDDDDD"/>
          </a:solidFill>
          <a:ln w="9360">
            <a:solidFill>
              <a:srgbClr val="000000"/>
            </a:solidFill>
            <a:miter lim="800000"/>
          </a:ln>
          <a:effectLst>
            <a:outerShdw dist="107933" dir="2700000" algn="ctr" rotWithShape="0">
              <a:srgbClr val="666699"/>
            </a:outerShdw>
          </a:effectLst>
        </p:spPr>
        <p:txBody>
          <a:bodyPr lIns="91440" tIns="45720" rIns="91440" bIns="45720"/>
          <a:lstStyle/>
          <a:p>
            <a:pPr algn="l" eaLnBrk="1" hangingPunct="1">
              <a:lnSpc>
                <a:spcPct val="80000"/>
              </a:lnSpc>
              <a:spcBef>
                <a:spcPts val="350"/>
              </a:spcBef>
            </a:pPr>
            <a:r>
              <a:rPr lang="pt-BR" sz="1400" b="1" smtClean="0"/>
              <a:t>TEORIA CLÁSSICA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Trata a organização como máquina.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Enfatiza as tarefas ou a tecnologia.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Inspirada em sistemas de engenharia.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Autoridade centralizada.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Linhas claras de autoridade.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Especialização e competência técnica.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Acentuada divisão do trabalho.</a:t>
            </a:r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Tx/>
              <a:buSzTx/>
              <a:buFontTx/>
              <a:buNone/>
            </a:pPr>
            <a:endParaRPr lang="pt-BR" sz="1400" b="1" smtClean="0"/>
          </a:p>
          <a:p>
            <a:pPr algn="l" eaLnBrk="1" hangingPunct="1">
              <a:lnSpc>
                <a:spcPct val="80000"/>
              </a:lnSpc>
              <a:spcBef>
                <a:spcPts val="3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</a:pPr>
            <a:r>
              <a:rPr lang="pt-BR" sz="1400" b="1" smtClean="0"/>
              <a:t> Confiança nas regras e regulamentos.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4572000" y="1341438"/>
            <a:ext cx="4168775" cy="5326062"/>
          </a:xfrm>
          <a:prstGeom prst="rect">
            <a:avLst/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>
            <a:outerShdw dist="107933" dir="2700000" algn="ctr" rotWithShape="0">
              <a:srgbClr val="666699"/>
            </a:outerShdw>
          </a:effectLst>
        </p:spPr>
        <p:txBody>
          <a:bodyPr lIns="90000" tIns="46800" rIns="90000" bIns="46800">
            <a:spAutoFit/>
          </a:bodyPr>
          <a:lstStyle/>
          <a:p>
            <a:pPr marL="339725" indent="-339725">
              <a:buFont typeface="Garamond" pitchFamily="18" charset="0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TEORIA DAS RELAÇÕES HUMANAS</a:t>
            </a:r>
          </a:p>
          <a:p>
            <a:pPr marL="339725" indent="-339725">
              <a:buFont typeface="Garamond" pitchFamily="18" charset="0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Trata a organização como grupos humanos.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Enfatiza as pessoas e grupos sociais.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Inspirada em sistemas de psicologia.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Delegação de autoridade.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Autonomia dos empregados.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Confiança e abertura.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Ênfase nas relações entre pessoas.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Confiança nas pessoas.</a:t>
            </a:r>
          </a:p>
          <a:p>
            <a:pPr marL="339725" indent="-339725">
              <a:buClrTx/>
              <a:buSzTx/>
              <a:buFontTx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pt-BR" sz="1700" b="1">
              <a:solidFill>
                <a:srgbClr val="000000"/>
              </a:solidFill>
              <a:latin typeface="Garamond" pitchFamily="18" charset="0"/>
            </a:endParaRPr>
          </a:p>
          <a:p>
            <a:pPr marL="339725" indent="-339725">
              <a:buFont typeface="Garamond" pitchFamily="18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pt-BR" sz="1700" b="1">
                <a:solidFill>
                  <a:srgbClr val="000000"/>
                </a:solidFill>
                <a:latin typeface="Garamond" pitchFamily="18" charset="0"/>
              </a:rPr>
              <a:t> Dinâmica grupal e interpessoal.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68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68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68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68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680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68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6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68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68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5.1 Abordagem Humanística</a:t>
            </a: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5387"/>
          </a:xfrm>
        </p:spPr>
        <p:txBody>
          <a:bodyPr>
            <a:normAutofit lnSpcReduction="1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Abordagem Humanística foi um movimento de reação aos princípios da Abordagem Clássica da Administração.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Traz um novo conceito às Teorias da Administração: 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b="1" smtClean="0"/>
              <a:t>transfere a ênfase nas tarefas e na estrutura, da Abordagem Clássica, para a prioridade com as pessoas e os grupos sociais</a:t>
            </a:r>
            <a:r>
              <a:rPr lang="pt-PT" smtClean="0"/>
              <a:t>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5.1 Abordagem Humanística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800" smtClean="0"/>
              <a:t>Surge com o desenvolvimento das ciências sociais da Psicologia, com aplicação nas Organizações (Psicologia do Trabalho).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800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800" smtClean="0"/>
              <a:t>Análise do trabalho e adaptação do trabalhador ao trabalho: </a:t>
            </a:r>
          </a:p>
          <a:p>
            <a:pPr marL="1019175" lvl="2" indent="-347663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800" smtClean="0"/>
              <a:t>seleção de pessoal, treinamento, orientação.</a:t>
            </a:r>
          </a:p>
          <a:p>
            <a:pPr marL="1019175" lvl="2" indent="-347663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800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800" smtClean="0"/>
              <a:t>Adaptação do trabalho ao trabalhador: </a:t>
            </a:r>
          </a:p>
          <a:p>
            <a:pPr marL="1019175" lvl="2" indent="-347663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800" smtClean="0"/>
              <a:t>motivação, liderança, relações interpessoais.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334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5.2 Teoria das Relações Humanas</a:t>
            </a: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33950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Também denominada de Escola Humanística.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Desenvolvida por Elton Mayo, a partir de sua experiência em Hawthorne.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Originou-se: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da necessidade de humanizar a Administração,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do desenvolvimento das ciências humanas,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das conclusões da experiência em Hawthorne.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5.3 A Experiência em Hawthorne</a:t>
            </a: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81075"/>
            <a:ext cx="8785225" cy="5400675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Fábrica da empresa americana de equipamentos e componentes telefônicos, Western Eletric Company.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Objetivo: verificar se as condições físicas do trabalho têm influência sobre a eficiência dos operários.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Foi realizada em quatro fases.</a:t>
            </a:r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Escolhidos dois grupos de trabalho: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Grupo de observação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Grupo experimental, aplicava-se condições diferenciadas para estudo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Grupo de controle</a:t>
            </a:r>
          </a:p>
          <a:p>
            <a:pPr marL="1019175" lvl="2" indent="-3476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Sempre submetido às condições usuais de trabalho.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8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8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5.3.1 Primeira Fase</a:t>
            </a: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752975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Objetivo: conhecer o efeito da iluminação sobre o rendimento dos operários.</a:t>
            </a:r>
          </a:p>
          <a:p>
            <a:pPr marL="666750" lvl="1" indent="-325438" eaLnBrk="1" hangingPunct="1">
              <a:lnSpc>
                <a:spcPct val="9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Grupo de controle: submetido à uma intensidade constante de iluminação.</a:t>
            </a:r>
          </a:p>
          <a:p>
            <a:pPr marL="666750" lvl="1" indent="-325438" eaLnBrk="1" hangingPunct="1">
              <a:lnSpc>
                <a:spcPct val="9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Grupo experimental: submetido à uma intensidade variável de iluminação.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Resultados:</a:t>
            </a:r>
          </a:p>
          <a:p>
            <a:pPr marL="666750" lvl="1" indent="-325438" eaLnBrk="1" hangingPunct="1">
              <a:lnSpc>
                <a:spcPct val="9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Não havia relação entre o grau de iluminosidade e o rendimento dos operários</a:t>
            </a:r>
          </a:p>
          <a:p>
            <a:pPr marL="666750" lvl="1" indent="-325438" eaLnBrk="1" hangingPunct="1">
              <a:lnSpc>
                <a:spcPct val="90000"/>
              </a:lnSpc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Identificou-se que a eficiência dos operários é afetada por fatores psicológicos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Inicialmente visto como um fator negativo à eficiência, tentou-se isolar o efeito psicológico da experiência.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3.2 Administração Científica</a:t>
            </a: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258888" y="1484313"/>
            <a:ext cx="2160587" cy="576262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>
                <a:solidFill>
                  <a:srgbClr val="FF3300"/>
                </a:solidFill>
              </a:rPr>
              <a:t>Primeiro Período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5291138" y="1484313"/>
            <a:ext cx="2160587" cy="576262"/>
          </a:xfrm>
          <a:prstGeom prst="rect">
            <a:avLst/>
          </a:prstGeom>
          <a:solidFill>
            <a:srgbClr val="80808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>
                <a:solidFill>
                  <a:srgbClr val="FF0000"/>
                </a:solidFill>
              </a:rPr>
              <a:t>Segundo Período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827088" y="2060575"/>
            <a:ext cx="3024187" cy="2881313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>
              <a:solidFill>
                <a:srgbClr val="000000"/>
              </a:solidFill>
            </a:endParaRPr>
          </a:p>
          <a:p>
            <a:pPr algn="ctr"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ênfase nas técnicas de racionalização do trabalho (ORT)</a:t>
            </a:r>
          </a:p>
          <a:p>
            <a:pPr algn="ctr"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>
              <a:solidFill>
                <a:srgbClr val="000000"/>
              </a:solidFill>
            </a:endParaRPr>
          </a:p>
          <a:p>
            <a:pPr algn="ctr"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estudo dos Tempos e Movimentos</a:t>
            </a:r>
          </a:p>
          <a:p>
            <a:pPr algn="ctr"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>
              <a:solidFill>
                <a:srgbClr val="000000"/>
              </a:solidFill>
            </a:endParaRPr>
          </a:p>
          <a:p>
            <a:pPr algn="ctr"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remuneração diferenciada conforme produção</a:t>
            </a:r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4787900" y="2060575"/>
            <a:ext cx="3024188" cy="2592388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>
              <a:solidFill>
                <a:srgbClr val="000000"/>
              </a:solidFill>
            </a:endParaRPr>
          </a:p>
          <a:p>
            <a:pPr algn="ctr"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racionalização do trabalho em conjunto com estruturação da empresa</a:t>
            </a:r>
          </a:p>
          <a:p>
            <a:pPr algn="ctr"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PT">
              <a:solidFill>
                <a:srgbClr val="000000"/>
              </a:solidFill>
            </a:endParaRPr>
          </a:p>
          <a:p>
            <a:pPr algn="ctr"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 desenvolvimento de estudos sobre a Administração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5.3.2 Segunda Fase</a:t>
            </a:r>
            <a:br>
              <a:rPr lang="pt-PT" sz="3600" smtClean="0"/>
            </a:br>
            <a:r>
              <a:rPr lang="pt-PT" sz="3600" smtClean="0"/>
              <a:t/>
            </a:r>
            <a:br>
              <a:rPr lang="pt-PT" sz="3600" smtClean="0"/>
            </a:br>
            <a:r>
              <a:rPr lang="pt-PT" sz="3600" smtClean="0"/>
              <a:t/>
            </a:r>
            <a:br>
              <a:rPr lang="pt-PT" sz="3600" smtClean="0"/>
            </a:br>
            <a:endParaRPr lang="pt-PT" sz="3600" smtClean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4789487"/>
          </a:xfrm>
        </p:spPr>
        <p:txBody>
          <a:bodyPr>
            <a:normAutofit fontScale="925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Objetivo: determinar o efeito de mudanças nas condições de trabalho na eficiência produtiva.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Foi dividido em 12 etapas. 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Em cada uma, o grupo de observação era submetido à diferentes condições de trabalho.</a:t>
            </a:r>
          </a:p>
          <a:p>
            <a:pPr marL="339725" indent="-339725" eaLnBrk="1" hangingPunct="1"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5.3.2 Segunda Fase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57338"/>
            <a:ext cx="8785225" cy="50403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 Etapas da experiência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1. Estabelecer a capacidade de produção em condições normais                </a:t>
            </a:r>
            <a:r>
              <a:rPr lang="pt-BR" sz="1800" smtClean="0">
                <a:solidFill>
                  <a:srgbClr val="0000CC"/>
                </a:solidFill>
              </a:rPr>
              <a:t>= </a:t>
            </a:r>
            <a:r>
              <a:rPr lang="pt-BR" sz="1800" u="sng" smtClean="0">
                <a:solidFill>
                  <a:srgbClr val="0000CC"/>
                </a:solidFill>
              </a:rPr>
              <a:t>2.400 unid</a:t>
            </a:r>
            <a:r>
              <a:rPr lang="pt-BR" sz="1800" smtClean="0">
                <a:solidFill>
                  <a:srgbClr val="0000CC"/>
                </a:solidFill>
              </a:rPr>
              <a:t>.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2. Isolamento do grupo experimental na sala de provas.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3. Separação do pagamento por tarefas do grupo experimental.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4. Intervalos de 5 minutos na manhã e na tarde.                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5. Aumento dos intervalos de descanso para 10 minutos.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6. Três intervalos de 5 minutos pela manhã e o mesmo pela tarde.             </a:t>
            </a:r>
            <a:r>
              <a:rPr lang="pt-BR" sz="1800" u="sng" smtClean="0">
                <a:solidFill>
                  <a:srgbClr val="00B050"/>
                </a:solidFill>
              </a:rPr>
              <a:t>Manteve-se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7. Retorno a dois intervalos de 10 minutos (manhã + tarde).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8. Saída do trabalho às 16:30 hs. e não mais às 17:00 hs.   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9. Saída do trabalho às 16:00 horas.                                                                  </a:t>
            </a:r>
            <a:r>
              <a:rPr lang="pt-BR" sz="1800" u="sng" smtClean="0">
                <a:solidFill>
                  <a:srgbClr val="00B050"/>
                </a:solidFill>
              </a:rPr>
              <a:t>Manteve-se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10. Retorno à saída às 17:00 horas.                                       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11. Semana de 5 dias com sábado livre.                               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  <a:p>
            <a:pPr marL="0" indent="0" eaLnBrk="1" hangingPunct="1">
              <a:lnSpc>
                <a:spcPct val="90000"/>
              </a:lnSpc>
              <a:spcBef>
                <a:spcPts val="450"/>
              </a:spcBef>
              <a:buClrTx/>
              <a:buSz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pt-BR" sz="1800" smtClean="0"/>
              <a:t>12. Retorno às condições do 3o. período.                                                              </a:t>
            </a:r>
            <a:r>
              <a:rPr lang="pt-BR" sz="1800" u="sng" smtClean="0">
                <a:solidFill>
                  <a:srgbClr val="FF0000"/>
                </a:solidFill>
              </a:rPr>
              <a:t>Aumento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19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5.3.2 Segunda Fase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12875"/>
            <a:ext cx="8785225" cy="5040313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Resultados / Conclusões:</a:t>
            </a:r>
          </a:p>
          <a:p>
            <a:pPr marL="339725" indent="-339725" eaLnBrk="1" hangingPunct="1"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Os operários do grupo de observação gostavam de trabalhar na sala de provas, pois não tinha a pressão da supervisão. Trabalhava-se com liberdade.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Não havia medo de punição.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Houve um desenvolvimento social entre os indivíduos, formando uma equipe.</a:t>
            </a:r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666750" lvl="1" indent="-325438" eaLnBrk="1" hangingPunct="1"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Houve o desenvolvimento de objetivos comuns.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5.3.3 Terceira Fase</a:t>
            </a: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partir da diferença de produtividade, do grupo de controle e do grupo de observação, na segunda fase da experiência, e com base nos resultados encontrados, os pesquisadores resolveram alterar o foco das condições físicas do trabalho para enfatizar as relações humanas no trabalho.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Deu-se início à terceira fase da experiência, com o Programa de Entrevistas com os funcionários.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Objetivo: conhecer as atitudes e sentimentos dos funcionários, ouvir suas sugestões.</a:t>
            </a:r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Resultado: identificou-se a organização informal, onde os operários se unem, havendo uma lealdade entre si.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5.3.4 Quarta Fase</a:t>
            </a: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60513"/>
            <a:ext cx="8229600" cy="4570412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Teve como finalidade estudar a ‘organização informal’ dos operários. </a:t>
            </a:r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Colocou-se o grupo experimental trabalhando em uma sala isolada, mas com as mesmas condições de trabalho do grupo de controle.</a:t>
            </a:r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Foi colocado um observador (e não supervisor) dentro da sala e um entrevistador fora da sala que entrevistava o grupo experimental.</a:t>
            </a:r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Verificou-se que os operários apresentavam uma uniformidade de sentimentos e solidariedade entre si.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5.3.5 Conclusões</a:t>
            </a: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606925"/>
          </a:xfrm>
        </p:spPr>
        <p:txBody>
          <a:bodyPr>
            <a:normAutofit fontScale="92500"/>
          </a:bodyPr>
          <a:lstStyle/>
          <a:p>
            <a:pPr marL="568325" indent="-5683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As conclusões obtidas por Mayo na experiência em Hawthorne delineou os princípios básicos da Escola das Relações Humanas. 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O nível de produção é resultado da integração social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Comportamento social dos operários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Recompensas e sanções sociais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Grupos informais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Relações humanas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Importância do conteúdo do cargo</a:t>
            </a:r>
          </a:p>
          <a:p>
            <a:pPr marL="836613" lvl="1" indent="-495300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mtClean="0"/>
              <a:t>Ênfase nos aspectos emocionais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5.3.5 Conclusões</a:t>
            </a: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519238"/>
            <a:ext cx="8507412" cy="4789487"/>
          </a:xfrm>
        </p:spPr>
        <p:txBody>
          <a:bodyPr>
            <a:normAutofit fontScale="92500" lnSpcReduction="20000"/>
          </a:bodyPr>
          <a:lstStyle/>
          <a:p>
            <a:pPr marL="271463" indent="-2714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O nível de produção é resultado da integração social,</a:t>
            </a:r>
          </a:p>
          <a:p>
            <a:pPr marL="895350" lvl="2" indent="-261938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e não somente pela capacidade física do empregado, ou de sua capacidade em realizar movimentos eficientes em tempos pré-determinados.</a:t>
            </a:r>
          </a:p>
          <a:p>
            <a:pPr marL="271463" indent="-2714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Book Antiqua" pitchFamily="18" charset="0"/>
              <a:buAutoNum type="arabicPeriod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Comportamento social dos operários</a:t>
            </a:r>
          </a:p>
          <a:p>
            <a:pPr marL="895350" lvl="2" indent="-261938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os operários não agem como indivíduos, mas como membros de grupos.  </a:t>
            </a:r>
          </a:p>
          <a:p>
            <a:pPr marL="271463" indent="-271463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Book Antiqua" pitchFamily="18" charset="0"/>
              <a:buAutoNum type="arabicPeriod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Recompensas e sanções sociais</a:t>
            </a:r>
          </a:p>
          <a:p>
            <a:pPr marL="895350" lvl="2" indent="-261938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Operários que tinham baixo índice de produtividade perderam o respeito dos colegas. </a:t>
            </a:r>
          </a:p>
          <a:p>
            <a:pPr marL="895350" lvl="2" indent="-261938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A Teoria das Relações Humanas, não considerava o princípio de homo economicus. </a:t>
            </a:r>
          </a:p>
          <a:p>
            <a:pPr marL="895350" lvl="2" indent="-261938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271463" algn="l"/>
                <a:tab pos="376238" algn="l"/>
                <a:tab pos="825500" algn="l"/>
                <a:tab pos="1274763" algn="l"/>
                <a:tab pos="1724025" algn="l"/>
                <a:tab pos="2173288" algn="l"/>
                <a:tab pos="2622550" algn="l"/>
                <a:tab pos="3071813" algn="l"/>
                <a:tab pos="3521075" algn="l"/>
                <a:tab pos="3970338" algn="l"/>
                <a:tab pos="4419600" algn="l"/>
                <a:tab pos="4868863" algn="l"/>
                <a:tab pos="5318125" algn="l"/>
                <a:tab pos="5767388" algn="l"/>
                <a:tab pos="6216650" algn="l"/>
                <a:tab pos="6665913" algn="l"/>
                <a:tab pos="7115175" algn="l"/>
                <a:tab pos="7564438" algn="l"/>
                <a:tab pos="8013700" algn="l"/>
                <a:tab pos="8462963" algn="l"/>
                <a:tab pos="8912225" algn="l"/>
              </a:tabLst>
            </a:pPr>
            <a:r>
              <a:rPr lang="pt-PT" smtClean="0"/>
              <a:t>Para ela, as pessoas são motivadas pela necessidade de reconhecimento do grupo.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906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600" smtClean="0"/>
              <a:t>5.3 Experiência em Hawthorne</a:t>
            </a:r>
            <a:br>
              <a:rPr lang="pt-PT" sz="3600" smtClean="0"/>
            </a:br>
            <a:r>
              <a:rPr lang="pt-PT" sz="3600" smtClean="0"/>
              <a:t>5.3.5 Conclusões</a:t>
            </a: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1438"/>
            <a:ext cx="8507412" cy="4789487"/>
          </a:xfrm>
        </p:spPr>
        <p:txBody>
          <a:bodyPr/>
          <a:lstStyle/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2000" smtClean="0"/>
              <a:t>Grupos informais</a:t>
            </a:r>
          </a:p>
          <a:p>
            <a:pPr marL="1049338" lvl="2" indent="-417513" eaLnBrk="1" hangingPunct="1">
              <a:spcBef>
                <a:spcPts val="450"/>
              </a:spcBef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1800" smtClean="0"/>
              <a:t>Nova visão da empresa como uma organização social informal, contrário à visão formal da abordagem clássica. 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2000" smtClean="0"/>
              <a:t>Relações humanas</a:t>
            </a:r>
          </a:p>
          <a:p>
            <a:pPr marL="1049338" lvl="2" indent="-417513" eaLnBrk="1" hangingPunct="1">
              <a:lnSpc>
                <a:spcPct val="90000"/>
              </a:lnSpc>
              <a:spcBef>
                <a:spcPts val="400"/>
              </a:spcBef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1600" smtClean="0"/>
              <a:t>As relações humanas são desenvolvidas com base no contato entre as pessoas. Os indivíduos querem ajustar-se às demais pessoas do grupo.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2000" smtClean="0"/>
              <a:t>Importância do conteúdo do cargo</a:t>
            </a:r>
          </a:p>
          <a:p>
            <a:pPr marL="1049338" lvl="2" indent="-417513" eaLnBrk="1" hangingPunct="1">
              <a:spcBef>
                <a:spcPts val="450"/>
              </a:spcBef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1800" smtClean="0"/>
              <a:t>Mayo reparou em seus estudos que a divisão do trabalho e sua especialização não eram seguidos por todos os operários. </a:t>
            </a:r>
          </a:p>
          <a:p>
            <a:pPr marL="1049338" lvl="2" indent="-417513" eaLnBrk="1" hangingPunct="1">
              <a:spcBef>
                <a:spcPts val="450"/>
              </a:spcBef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1800" smtClean="0"/>
              <a:t>Alguns trocavam de função entre si para evitar a monotonia do trabalho.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Book Antiqua" pitchFamily="18" charset="0"/>
              <a:buAutoNum type="arabicPeriod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2000" smtClean="0"/>
              <a:t>Ênfase nos aspectos emocionais</a:t>
            </a:r>
          </a:p>
          <a:p>
            <a:pPr marL="1049338" lvl="2" indent="-417513" eaLnBrk="1" hangingPunct="1">
              <a:spcBef>
                <a:spcPts val="450"/>
              </a:spcBef>
              <a:buClr>
                <a:srgbClr val="808080"/>
              </a:buClr>
              <a:buSzPct val="65000"/>
              <a:buFont typeface="Wingdings" pitchFamily="2" charset="2"/>
              <a:buChar char=""/>
              <a:tabLst>
                <a:tab pos="568325" algn="l"/>
                <a:tab pos="673100" algn="l"/>
                <a:tab pos="1122363" algn="l"/>
                <a:tab pos="1571625" algn="l"/>
                <a:tab pos="2020888" algn="l"/>
                <a:tab pos="2470150" algn="l"/>
                <a:tab pos="2919413" algn="l"/>
                <a:tab pos="3368675" algn="l"/>
                <a:tab pos="3817938" algn="l"/>
                <a:tab pos="4267200" algn="l"/>
                <a:tab pos="4716463" algn="l"/>
                <a:tab pos="5165725" algn="l"/>
                <a:tab pos="5614988" algn="l"/>
                <a:tab pos="6064250" algn="l"/>
                <a:tab pos="6513513" algn="l"/>
                <a:tab pos="6962775" algn="l"/>
                <a:tab pos="7412038" algn="l"/>
                <a:tab pos="7861300" algn="l"/>
                <a:tab pos="8310563" algn="l"/>
                <a:tab pos="8759825" algn="l"/>
                <a:tab pos="9209088" algn="l"/>
              </a:tabLst>
            </a:pPr>
            <a:r>
              <a:rPr lang="pt-PT" sz="1800" smtClean="0"/>
              <a:t>A Teoria das Relações Humanas estudou também os comportamentos ‘irracionais’ e não planejados dos indivíduos.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334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5.4 Civilização Industrializada</a:t>
            </a: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Com base em sua experiências em Hawthorne e, a partir de suas conclusões, Mayo e a Teoria das Relações Humanas contribuíram para a Administração nos tópicos: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eficiência humana é resultado de sua interação social e não dos métodos de trabalho impostos. 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cooperação humana é resultado da moral do indivíduo.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Os métodos de trabalho impostos enfatizam a eficiência da produção e não a cooperação humana. 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Assim, há um conflito social na civilização industrializada: incompatibilidade entre os objetivos da empresa e os individuais.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 solução é uma administração humanizada, com chefes democráticos e simpáticos com todos os operários.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733425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mtClean="0"/>
              <a:t>5.5 Funções básicas da organização</a:t>
            </a:r>
          </a:p>
        </p:txBody>
      </p:sp>
      <p:sp>
        <p:nvSpPr>
          <p:cNvPr id="90115" name="Rectangle 2"/>
          <p:cNvSpPr>
            <a:spLocks noChangeArrowheads="1"/>
          </p:cNvSpPr>
          <p:nvPr/>
        </p:nvSpPr>
        <p:spPr bwMode="auto">
          <a:xfrm>
            <a:off x="755650" y="3357563"/>
            <a:ext cx="1584325" cy="719137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Organização Industrial</a:t>
            </a:r>
          </a:p>
        </p:txBody>
      </p:sp>
      <p:sp>
        <p:nvSpPr>
          <p:cNvPr id="90116" name="Rectangle 3"/>
          <p:cNvSpPr>
            <a:spLocks noChangeArrowheads="1"/>
          </p:cNvSpPr>
          <p:nvPr/>
        </p:nvSpPr>
        <p:spPr bwMode="auto">
          <a:xfrm>
            <a:off x="3059113" y="1916113"/>
            <a:ext cx="2376487" cy="1008062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>
                <a:solidFill>
                  <a:srgbClr val="000000"/>
                </a:solidFill>
              </a:rPr>
              <a:t>Função econômica:</a:t>
            </a:r>
            <a:r>
              <a:rPr lang="pt-PT">
                <a:solidFill>
                  <a:srgbClr val="000000"/>
                </a:solidFill>
              </a:rPr>
              <a:t> produção de bens e serviços</a:t>
            </a:r>
          </a:p>
        </p:txBody>
      </p:sp>
      <p:sp>
        <p:nvSpPr>
          <p:cNvPr id="90117" name="Rectangle 4"/>
          <p:cNvSpPr>
            <a:spLocks noChangeArrowheads="1"/>
          </p:cNvSpPr>
          <p:nvPr/>
        </p:nvSpPr>
        <p:spPr bwMode="auto">
          <a:xfrm>
            <a:off x="3059113" y="4508500"/>
            <a:ext cx="2376487" cy="1008063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b="1">
                <a:solidFill>
                  <a:srgbClr val="000000"/>
                </a:solidFill>
              </a:rPr>
              <a:t>Função social: </a:t>
            </a:r>
            <a:r>
              <a:rPr lang="pt-PT">
                <a:solidFill>
                  <a:srgbClr val="000000"/>
                </a:solidFill>
              </a:rPr>
              <a:t>satisfazer os participantes</a:t>
            </a:r>
          </a:p>
        </p:txBody>
      </p:sp>
      <p:sp>
        <p:nvSpPr>
          <p:cNvPr id="90118" name="Rectangle 5"/>
          <p:cNvSpPr>
            <a:spLocks noChangeArrowheads="1"/>
          </p:cNvSpPr>
          <p:nvPr/>
        </p:nvSpPr>
        <p:spPr bwMode="auto">
          <a:xfrm>
            <a:off x="6372225" y="2060575"/>
            <a:ext cx="1584325" cy="719138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Equilíbrio externo</a:t>
            </a:r>
          </a:p>
        </p:txBody>
      </p:sp>
      <p:sp>
        <p:nvSpPr>
          <p:cNvPr id="90119" name="Rectangle 6"/>
          <p:cNvSpPr>
            <a:spLocks noChangeArrowheads="1"/>
          </p:cNvSpPr>
          <p:nvPr/>
        </p:nvSpPr>
        <p:spPr bwMode="auto">
          <a:xfrm>
            <a:off x="6372225" y="4652963"/>
            <a:ext cx="1584325" cy="719137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Equilíbrio interno</a:t>
            </a:r>
          </a:p>
        </p:txBody>
      </p:sp>
      <p:sp>
        <p:nvSpPr>
          <p:cNvPr id="90120" name="Line 7"/>
          <p:cNvSpPr>
            <a:spLocks noChangeShapeType="1"/>
          </p:cNvSpPr>
          <p:nvPr/>
        </p:nvSpPr>
        <p:spPr bwMode="auto">
          <a:xfrm flipH="1">
            <a:off x="1689100" y="2347913"/>
            <a:ext cx="1373188" cy="9366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1" name="Line 8"/>
          <p:cNvSpPr>
            <a:spLocks noChangeShapeType="1"/>
          </p:cNvSpPr>
          <p:nvPr/>
        </p:nvSpPr>
        <p:spPr bwMode="auto">
          <a:xfrm flipH="1" flipV="1">
            <a:off x="1616075" y="4144963"/>
            <a:ext cx="1446213" cy="101441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2" name="Line 9"/>
          <p:cNvSpPr>
            <a:spLocks noChangeShapeType="1"/>
          </p:cNvSpPr>
          <p:nvPr/>
        </p:nvSpPr>
        <p:spPr bwMode="auto">
          <a:xfrm>
            <a:off x="5435600" y="2276475"/>
            <a:ext cx="9366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3" name="Line 10"/>
          <p:cNvSpPr>
            <a:spLocks noChangeShapeType="1"/>
          </p:cNvSpPr>
          <p:nvPr/>
        </p:nvSpPr>
        <p:spPr bwMode="auto">
          <a:xfrm flipH="1">
            <a:off x="5432425" y="2636838"/>
            <a:ext cx="9429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4" name="Line 11"/>
          <p:cNvSpPr>
            <a:spLocks noChangeShapeType="1"/>
          </p:cNvSpPr>
          <p:nvPr/>
        </p:nvSpPr>
        <p:spPr bwMode="auto">
          <a:xfrm>
            <a:off x="5435600" y="4868863"/>
            <a:ext cx="93662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5" name="Line 12"/>
          <p:cNvSpPr>
            <a:spLocks noChangeShapeType="1"/>
          </p:cNvSpPr>
          <p:nvPr/>
        </p:nvSpPr>
        <p:spPr bwMode="auto">
          <a:xfrm flipH="1">
            <a:off x="5432425" y="5156200"/>
            <a:ext cx="9429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6" name="Line 13"/>
          <p:cNvSpPr>
            <a:spLocks noChangeShapeType="1"/>
          </p:cNvSpPr>
          <p:nvPr/>
        </p:nvSpPr>
        <p:spPr bwMode="auto">
          <a:xfrm>
            <a:off x="7019925" y="2781300"/>
            <a:ext cx="1588" cy="18716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7" name="Line 14"/>
          <p:cNvSpPr>
            <a:spLocks noChangeShapeType="1"/>
          </p:cNvSpPr>
          <p:nvPr/>
        </p:nvSpPr>
        <p:spPr bwMode="auto">
          <a:xfrm flipV="1">
            <a:off x="7451725" y="2778125"/>
            <a:ext cx="1588" cy="18780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90128" name="Rectangle 15"/>
          <p:cNvSpPr>
            <a:spLocks noChangeArrowheads="1"/>
          </p:cNvSpPr>
          <p:nvPr/>
        </p:nvSpPr>
        <p:spPr bwMode="auto">
          <a:xfrm>
            <a:off x="2771775" y="1341438"/>
            <a:ext cx="2879725" cy="1943100"/>
          </a:xfrm>
          <a:prstGeom prst="rect">
            <a:avLst/>
          </a:prstGeom>
          <a:noFill/>
          <a:ln w="1908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lIns="90000" tIns="46800" rIns="90000" bIns="468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Organização Técnica</a:t>
            </a:r>
          </a:p>
        </p:txBody>
      </p:sp>
      <p:sp>
        <p:nvSpPr>
          <p:cNvPr id="90129" name="Rectangle 16"/>
          <p:cNvSpPr>
            <a:spLocks noChangeArrowheads="1"/>
          </p:cNvSpPr>
          <p:nvPr/>
        </p:nvSpPr>
        <p:spPr bwMode="auto">
          <a:xfrm>
            <a:off x="2771775" y="4149725"/>
            <a:ext cx="2879725" cy="1943100"/>
          </a:xfrm>
          <a:prstGeom prst="rect">
            <a:avLst/>
          </a:prstGeom>
          <a:noFill/>
          <a:ln w="1908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none" lIns="90000" tIns="46800" rIns="90000" bIns="46800" anchor="b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>
                <a:solidFill>
                  <a:srgbClr val="000000"/>
                </a:solidFill>
              </a:rPr>
              <a:t>Organização Humana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0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0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0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0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0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0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nimBg="1"/>
      <p:bldP spid="90116" grpId="0" animBg="1"/>
      <p:bldP spid="90117" grpId="0" animBg="1"/>
      <p:bldP spid="90118" grpId="0" animBg="1"/>
      <p:bldP spid="90119" grpId="0" animBg="1"/>
      <p:bldP spid="90120" grpId="0" animBg="1"/>
      <p:bldP spid="90121" grpId="0" animBg="1"/>
      <p:bldP spid="90122" grpId="0" animBg="1"/>
      <p:bldP spid="90123" grpId="0" animBg="1"/>
      <p:bldP spid="90124" grpId="0" animBg="1"/>
      <p:bldP spid="90125" grpId="0" animBg="1"/>
      <p:bldP spid="90126" grpId="0" animBg="1"/>
      <p:bldP spid="90127" grpId="0" animBg="1"/>
      <p:bldP spid="90128" grpId="0" animBg="1"/>
      <p:bldP spid="901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 A Organização Racional do Trabalho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932362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Durante seus estudos, Taylor verificou que os operários aprendiam suas tarefas através da observação do trabalho de outros.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Com isso, um mesmo trabalho era realizado de maneiras diferentes, com a utilização de ferramentas diferenciadas. 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Taylor viu a necessidade de substituir métodos rudimentares por métodos científicos, racionalizando o trabalho. 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Esse método recebeu o nome de Organização Racional do Trabalho (ORT).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2852738"/>
            <a:ext cx="1079500" cy="1512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3213100"/>
            <a:ext cx="1827212" cy="1111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42200" y="1412875"/>
            <a:ext cx="801688" cy="801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252537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  A Organização Racional do Trabalho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marL="568325" indent="-568325" algn="ctr" eaLnBrk="1" hangingPunct="1">
              <a:spcBef>
                <a:spcPts val="500"/>
              </a:spcBef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b="1" smtClean="0"/>
              <a:t>Aspectos fundamentais da ORT</a:t>
            </a:r>
          </a:p>
          <a:p>
            <a:pPr marL="568325" indent="-568325" algn="ctr" eaLnBrk="1" hangingPunct="1">
              <a:spcBef>
                <a:spcPts val="500"/>
              </a:spcBef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endParaRPr lang="pt-PT" sz="2000" b="1" smtClean="0"/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Análise do trabalho e estudo dos tempos e movimentos,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Fadiga humana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Divisão do trabalho e especialização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Desenho de cargos e tarefas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Incentivos salariais e premiação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Homo economicus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Condições ambientais de trabalho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Padronização de métodos e máquinas</a:t>
            </a:r>
          </a:p>
          <a:p>
            <a:pPr marL="568325" indent="-5683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Times New Roman" pitchFamily="18" charset="0"/>
              <a:buAutoNum type="arabicPeriod"/>
              <a:tabLst>
                <a:tab pos="569913" algn="l"/>
                <a:tab pos="674688" algn="l"/>
                <a:tab pos="1123950" algn="l"/>
                <a:tab pos="1573213" algn="l"/>
                <a:tab pos="2022475" algn="l"/>
                <a:tab pos="2471738" algn="l"/>
                <a:tab pos="2921000" algn="l"/>
                <a:tab pos="3370263" algn="l"/>
                <a:tab pos="3819525" algn="l"/>
                <a:tab pos="4268788" algn="l"/>
                <a:tab pos="4718050" algn="l"/>
                <a:tab pos="5167313" algn="l"/>
                <a:tab pos="5616575" algn="l"/>
                <a:tab pos="6065838" algn="l"/>
                <a:tab pos="6515100" algn="l"/>
                <a:tab pos="6964363" algn="l"/>
                <a:tab pos="7413625" algn="l"/>
                <a:tab pos="7862888" algn="l"/>
                <a:tab pos="8312150" algn="l"/>
                <a:tab pos="8761413" algn="l"/>
                <a:tab pos="9210675" algn="l"/>
              </a:tabLst>
            </a:pPr>
            <a:r>
              <a:rPr lang="pt-PT" sz="2000" smtClean="0"/>
              <a:t>Supervisão funcional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02076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800" smtClean="0"/>
              <a:t>3.3.1 Análise do trabalho e estudo dos tempos e movimentos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075612" cy="4862513"/>
          </a:xfrm>
        </p:spPr>
        <p:txBody>
          <a:bodyPr/>
          <a:lstStyle/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Análise do trabalho.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observação de cada operação do operário,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decomposição da tarefa em movimentos simples (base nos conceitos de Descartes),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definição e aplicação de novas metodologias.</a:t>
            </a:r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z="2000" smtClean="0"/>
          </a:p>
          <a:p>
            <a:pPr marL="339725" indent="-339725" eaLnBrk="1" hangingPunct="1">
              <a:spcBef>
                <a:spcPts val="500"/>
              </a:spcBef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Paralelo à análise do trabalho, era feito o estudo dos tempos.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determinação do tempo médio de execução de uma tarefa,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adição de tempo ‘morto’,</a:t>
            </a:r>
          </a:p>
          <a:p>
            <a:pPr marL="666750" lvl="1" indent="-325438" eaLnBrk="1" hangingPunct="1">
              <a:spcBef>
                <a:spcPts val="500"/>
              </a:spcBef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z="2000" smtClean="0"/>
              <a:t>resulta no ‘tempo padrão’.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2565400"/>
            <a:ext cx="1730375" cy="1327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5013325"/>
            <a:ext cx="1546225" cy="1644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1128712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PT" sz="3400" smtClean="0"/>
              <a:t>3.3.1 Análise do trabalho e estudo dos tempos e movimentos</a:t>
            </a: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>
            <a:normAutofit fontScale="92500" lnSpcReduction="20000"/>
          </a:bodyPr>
          <a:lstStyle/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A partir do ‘tempo padrão’ de execução da tarefa, é possível: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racionalizar o trabalho,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eliminar o desperdício,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controlar a produtividade de todos os operários.</a:t>
            </a:r>
          </a:p>
          <a:p>
            <a:pPr marL="339725" indent="-339725" eaLnBrk="1" hangingPunct="1">
              <a:lnSpc>
                <a:spcPct val="90000"/>
              </a:lnSpc>
              <a:buClrTx/>
              <a:buSz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pt-PT" smtClean="0"/>
          </a:p>
          <a:p>
            <a:pPr marL="339725" indent="-339725" eaLnBrk="1" hangingPunct="1">
              <a:lnSpc>
                <a:spcPct val="90000"/>
              </a:lnSpc>
              <a:buClr>
                <a:srgbClr val="808080"/>
              </a:buClr>
              <a:buSzPct val="65000"/>
              <a:buFont typeface="Wingdings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smtClean="0"/>
              <a:t>Gilbreth verificou que os trabalhos poderiam ser reduzidos (decompostos) a movimentos elementares, definindo os movimentos necessários para a execução da tarefa.</a:t>
            </a:r>
          </a:p>
          <a:p>
            <a:pPr marL="666750" lvl="1" indent="-325438" eaLnBrk="1" hangingPunct="1">
              <a:lnSpc>
                <a:spcPct val="90000"/>
              </a:lnSpc>
              <a:buClr>
                <a:srgbClr val="999933"/>
              </a:buClr>
              <a:buSzPct val="60000"/>
              <a:buFont typeface="Wingdings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PT" b="1" smtClean="0">
                <a:solidFill>
                  <a:srgbClr val="FF3300"/>
                </a:solidFill>
              </a:rPr>
              <a:t>EXEMPLO: colocação de  parafusos: sete movimentos elementares.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3569</Words>
  <Application>Microsoft Office PowerPoint</Application>
  <PresentationFormat>Apresentação na tela (4:3)</PresentationFormat>
  <Paragraphs>522</Paragraphs>
  <Slides>72</Slides>
  <Notes>59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72</vt:i4>
      </vt:variant>
    </vt:vector>
  </HeadingPairs>
  <TitlesOfParts>
    <vt:vector size="73" baseType="lpstr">
      <vt:lpstr>Tema do Office</vt:lpstr>
      <vt:lpstr>Teoria Geral da Administração</vt:lpstr>
      <vt:lpstr>3.1 Abordagem Clássica</vt:lpstr>
      <vt:lpstr>3.1 Abordagem Clássica</vt:lpstr>
      <vt:lpstr>3.2 Administração Científica</vt:lpstr>
      <vt:lpstr>3.2 Administração Científica</vt:lpstr>
      <vt:lpstr>3.3 A Organização Racional do Trabalho</vt:lpstr>
      <vt:lpstr>3.3  A Organização Racional do Trabalho</vt:lpstr>
      <vt:lpstr>3.3.1 Análise do trabalho e estudo dos tempos e movimentos</vt:lpstr>
      <vt:lpstr>3.3.1 Análise do trabalho e estudo dos tempos e movimentos</vt:lpstr>
      <vt:lpstr>3.3.2 Fadiga Humana</vt:lpstr>
      <vt:lpstr>3.3.3 Divisão do trabalho e especialização do operário</vt:lpstr>
      <vt:lpstr>3.3.4 Desenho de cargos e tarefas </vt:lpstr>
      <vt:lpstr>3.3.5 Incentivos salariais e premiação</vt:lpstr>
      <vt:lpstr>3.3.6 Homo Economicus</vt:lpstr>
      <vt:lpstr>3.3.7 Condições Ambientais de Trabalho</vt:lpstr>
      <vt:lpstr>3.3.8 Padronização</vt:lpstr>
      <vt:lpstr>3.3.9 Supervisão funcional</vt:lpstr>
      <vt:lpstr>3.4 Apreciação crítica à Administração Científica</vt:lpstr>
      <vt:lpstr>3.4.1 Mecanicismo da Administração Científica</vt:lpstr>
      <vt:lpstr>3.4.2 Superespecialização do operário</vt:lpstr>
      <vt:lpstr>3.4.3 Visão microscópica do homem</vt:lpstr>
      <vt:lpstr>3.4.4 Ausência de comprovação científica</vt:lpstr>
      <vt:lpstr>3.4.5 Limitação do campo de aplicação</vt:lpstr>
      <vt:lpstr>3.4.6 Abordagens prescritiva e normativa e de sistema fechado</vt:lpstr>
      <vt:lpstr>3.5 Pioneirismo</vt:lpstr>
      <vt:lpstr>Henry Ford</vt:lpstr>
      <vt:lpstr>Henry Ford</vt:lpstr>
      <vt:lpstr>Henry Ford e o modelo T</vt:lpstr>
      <vt:lpstr>Henry Ford e a linha de montagem</vt:lpstr>
      <vt:lpstr>Henry Ford e a linha de montagem</vt:lpstr>
      <vt:lpstr>Henry Ford e suas inovações</vt:lpstr>
      <vt:lpstr>Próxima aula</vt:lpstr>
      <vt:lpstr>4. Teoria Clássica da Administração Organizando a empresa </vt:lpstr>
      <vt:lpstr>4.1 Abordagem Clássica</vt:lpstr>
      <vt:lpstr>4.2 Teoria Clássica da Administração</vt:lpstr>
      <vt:lpstr>4.3 As funções da Organização e o conceito de Administração</vt:lpstr>
      <vt:lpstr>4.3 As funções da Organização e o conceito de Administração</vt:lpstr>
      <vt:lpstr>4.4 Princípios da Administração</vt:lpstr>
      <vt:lpstr>4.5 A Organização Linear</vt:lpstr>
      <vt:lpstr>4.6 Apreciação crítica à Teoria Clássica</vt:lpstr>
      <vt:lpstr>4.7 Aplicação Atual</vt:lpstr>
      <vt:lpstr>Próxima aula</vt:lpstr>
      <vt:lpstr>5. Teoria das Relações Humanas Humanizando a empresa </vt:lpstr>
      <vt:lpstr>COMPARAÇÃO ENTRE A TEORIA CLÁSSICA E TEORIA DAS RELAÇÕES HUMANAS</vt:lpstr>
      <vt:lpstr>5.1 Abordagem Humanística</vt:lpstr>
      <vt:lpstr>5.1 Abordagem Humanística</vt:lpstr>
      <vt:lpstr>5.2 Teoria das Relações Humanas</vt:lpstr>
      <vt:lpstr>5.3 A Experiência em Hawthorne</vt:lpstr>
      <vt:lpstr>5.3 Experiência em Hawthorne 5.3.1 Primeira Fase</vt:lpstr>
      <vt:lpstr>5.3 Experiência em Hawthorne 5.3.2 Segunda Fase   </vt:lpstr>
      <vt:lpstr>5.3 Experiência em Hawthorne 5.3.2 Segunda Fase</vt:lpstr>
      <vt:lpstr>5.3 Experiência em Hawthorne 5.3.2 Segunda Fase</vt:lpstr>
      <vt:lpstr>5.3 Experiência em Hawthorne 5.3.3 Terceira Fase</vt:lpstr>
      <vt:lpstr>5.3 Experiência em Hawthorne 5.3.4 Quarta Fase</vt:lpstr>
      <vt:lpstr>5.3 Experiência em Hawthorne 5.3.5 Conclusões</vt:lpstr>
      <vt:lpstr>5.3 Experiência em Hawthorne 5.3.5 Conclusões</vt:lpstr>
      <vt:lpstr>5.3 Experiência em Hawthorne 5.3.5 Conclusões</vt:lpstr>
      <vt:lpstr>5.4 Civilização Industrializada</vt:lpstr>
      <vt:lpstr>5.5 Funções básicas da organização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ALUNOS</dc:creator>
  <cp:lastModifiedBy>ALUNOS</cp:lastModifiedBy>
  <cp:revision>3</cp:revision>
  <dcterms:created xsi:type="dcterms:W3CDTF">2013-11-19T15:35:37Z</dcterms:created>
  <dcterms:modified xsi:type="dcterms:W3CDTF">2013-11-19T16:01:29Z</dcterms:modified>
</cp:coreProperties>
</file>